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95" r:id="rId3"/>
    <p:sldId id="302" r:id="rId4"/>
    <p:sldId id="311" r:id="rId5"/>
    <p:sldId id="314" r:id="rId6"/>
    <p:sldId id="299" r:id="rId7"/>
    <p:sldId id="310" r:id="rId8"/>
    <p:sldId id="312" r:id="rId9"/>
    <p:sldId id="313" r:id="rId10"/>
    <p:sldId id="300" r:id="rId11"/>
    <p:sldId id="301" r:id="rId12"/>
    <p:sldId id="305" r:id="rId13"/>
    <p:sldId id="316" r:id="rId14"/>
    <p:sldId id="315" r:id="rId15"/>
    <p:sldId id="317" r:id="rId16"/>
    <p:sldId id="318" r:id="rId17"/>
    <p:sldId id="319" r:id="rId18"/>
    <p:sldId id="320" r:id="rId19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54"/>
    <p:restoredTop sz="94462"/>
  </p:normalViewPr>
  <p:slideViewPr>
    <p:cSldViewPr snapToGrid="0">
      <p:cViewPr varScale="1">
        <p:scale>
          <a:sx n="98" d="100"/>
          <a:sy n="98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FE84EC-3C28-4E4F-8FA0-6CB814D85BEC}" type="datetimeFigureOut">
              <a:rPr lang="en-TW" smtClean="0"/>
              <a:t>6/25/24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151FA6-9E93-6447-9CF2-2909A00E3EF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20515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DevOps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這個詞是</a:t>
            </a:r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2008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年末期開始流行起來，具體意義不斷在演化中，其核心理念是儘早在</a:t>
            </a:r>
            <a:r>
              <a:rPr lang="zh-TW" altLang="en-US" sz="1400" b="0" i="0" u="none" strike="noStrike" dirty="0">
                <a:solidFill>
                  <a:srgbClr val="C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產品設計和開發過程中結合</a:t>
            </a:r>
            <a:r>
              <a:rPr lang="en-US" altLang="zh-TW" sz="1400" b="0" i="0" u="none" strike="noStrike" dirty="0">
                <a:solidFill>
                  <a:srgbClr val="C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IT</a:t>
            </a:r>
            <a:r>
              <a:rPr lang="zh-TW" altLang="en-US" sz="1400" b="0" i="0" u="none" strike="noStrike" dirty="0">
                <a:solidFill>
                  <a:srgbClr val="C00000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相關技術</a:t>
            </a:r>
            <a:r>
              <a:rPr lang="zh-TW" altLang="en-US" sz="1400" b="0" i="0" u="none" strike="noStrike" dirty="0">
                <a:solidFill>
                  <a:schemeClr val="accent1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，強調自動化作業而不是人工操作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，並利用軟體工程手段執行系統維運任務。</a:t>
            </a:r>
            <a:endParaRPr lang="en-US" altLang="zh-TW" sz="1400" b="0" i="0" u="none" strike="noStrike" dirty="0">
              <a:solidFill>
                <a:srgbClr val="242424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1400" b="0" i="0" u="none" strike="noStrike" dirty="0">
              <a:solidFill>
                <a:srgbClr val="242424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SRE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的諸多核心理念和實務經驗相吻合，可將</a:t>
            </a:r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DevOps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視為</a:t>
            </a:r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SRE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核心理念通用版本，廣泛運用組織團隊、管理和人員安排，</a:t>
            </a:r>
            <a:endParaRPr lang="en-US" altLang="zh-TW" sz="1400" b="0" i="0" u="none" strike="noStrike" dirty="0">
              <a:solidFill>
                <a:srgbClr val="242424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TW" sz="1400" b="0" i="0" u="none" strike="noStrike" dirty="0">
              <a:solidFill>
                <a:srgbClr val="242424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SRE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是</a:t>
            </a:r>
            <a:r>
              <a:rPr lang="en-US" altLang="zh-TW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DevOps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模型在</a:t>
            </a:r>
            <a:r>
              <a:rPr lang="en-US" altLang="zh-TW" sz="1400" b="0" i="0" u="none" strike="noStrike" dirty="0" err="1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Goolge</a:t>
            </a:r>
            <a:r>
              <a:rPr lang="zh-TW" altLang="en-US" sz="1400" b="0" i="0" u="none" strike="noStrike" dirty="0">
                <a:solidFill>
                  <a:srgbClr val="242424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具體實踐</a:t>
            </a:r>
            <a:endParaRPr kumimoji="1" lang="zh-TW" altLang="en-US" sz="1400" i="0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151FA6-9E93-6447-9CF2-2909A00E3EF6}" type="slidenum">
              <a:rPr lang="en-TW" smtClean="0"/>
              <a:t>12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16987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" name="圖片 2" descr="一張含有 文字, 字型, 圖形, 標誌 的圖片&#10;&#10;自動產生的描述">
            <a:extLst>
              <a:ext uri="{FF2B5EF4-FFF2-40B4-BE49-F238E27FC236}">
                <a16:creationId xmlns:a16="http://schemas.microsoft.com/office/drawing/2014/main" id="{F717FB1C-CB30-CB66-E6DB-2CD6FF5BA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364" y="6120011"/>
            <a:ext cx="2788416" cy="69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3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1332854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4434" y="0"/>
            <a:ext cx="10749367" cy="1208868"/>
          </a:xfrm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838201" y="1825625"/>
            <a:ext cx="4167753" cy="43513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buNone/>
              <a:defRPr sz="16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lnSpc>
                <a:spcPct val="130000"/>
              </a:lnSpc>
              <a:spcBef>
                <a:spcPts val="500"/>
              </a:spcBef>
              <a:spcAft>
                <a:spcPts val="1000"/>
              </a:spcAft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lnSpc>
                <a:spcPct val="130000"/>
              </a:lnSpc>
              <a:spcAft>
                <a:spcPts val="1000"/>
              </a:spcAft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lnSpc>
                <a:spcPct val="130000"/>
              </a:lnSpc>
              <a:spcAft>
                <a:spcPts val="1000"/>
              </a:spcAft>
              <a:defRPr sz="11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dirty="0"/>
              <a:t>按一下以編輯母片文字樣式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896C479-5D78-0140-8533-0F589A892647}" type="datetimeFigureOut">
              <a:rPr lang="en-TW" smtClean="0"/>
              <a:pPr/>
              <a:t>6/25/24</a:t>
            </a:fld>
            <a:endParaRPr lang="en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TW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43782C5-BB22-3D48-B8A3-E7430680A2C2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3172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4951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sz="18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6711" y="876724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600" b="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defRPr>
            </a:lvl1pPr>
          </a:lstStyle>
          <a:p>
            <a:pPr marL="0" lvl="0" indent="0" rtl="0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</a:pPr>
            <a:r>
              <a:rPr lang="zh-TW" altLang="en-US" noProof="0"/>
              <a:t>按一下以編輯母片標題樣式</a:t>
            </a:r>
          </a:p>
        </p:txBody>
      </p:sp>
      <p:sp>
        <p:nvSpPr>
          <p:cNvPr id="13" name="內容預留位置 3"/>
          <p:cNvSpPr>
            <a:spLocks noGrp="1"/>
          </p:cNvSpPr>
          <p:nvPr>
            <p:ph sz="half" idx="2"/>
          </p:nvPr>
        </p:nvSpPr>
        <p:spPr>
          <a:xfrm>
            <a:off x="541611" y="2560639"/>
            <a:ext cx="9442648" cy="3978275"/>
          </a:xfr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2400" baseline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</a:defRPr>
            </a:lvl1pPr>
            <a:lvl2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Aft>
                <a:spcPts val="1200"/>
              </a:spcAft>
              <a:buNone/>
            </a:pPr>
            <a:r>
              <a:rPr lang="zh-TW" altLang="en-US" noProof="0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12708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1E4C-C9F6-ECD6-123F-BC639F033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dirty="0"/>
              <a:t>按一下以編輯母片標題樣式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F7D6F-FDA9-7633-C657-8AF352CE0C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E0C05-43C1-9ACF-4778-1926F2726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6C479-5D78-0140-8533-0F589A892647}" type="datetimeFigureOut">
              <a:rPr lang="en-TW" smtClean="0"/>
              <a:pPr/>
              <a:t>6/25/24</a:t>
            </a:fld>
            <a:endParaRPr lang="en-TW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67C00-DD92-2488-D1D7-0857EB2E0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FF2E3E-6B50-554D-34FE-811D346E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782C5-BB22-3D48-B8A3-E7430680A2C2}" type="slidenum">
              <a:rPr lang="en-TW" smtClean="0"/>
              <a:pPr/>
              <a:t>‹#›</a:t>
            </a:fld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98410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dirty="0"/>
              <a:t>按一下以編輯母片標題樣式</a:t>
            </a:r>
            <a:endParaRPr lang="en-US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dirty="0"/>
              <a:t>編輯母片文字樣式</a:t>
            </a:r>
          </a:p>
          <a:p>
            <a:pPr lvl="1" rtl="0"/>
            <a:r>
              <a:rPr lang="zh-tw" dirty="0"/>
              <a:t>第二層</a:t>
            </a:r>
          </a:p>
          <a:p>
            <a:pPr lvl="2" rtl="0"/>
            <a:r>
              <a:rPr lang="zh-tw" dirty="0"/>
              <a:t>第三層</a:t>
            </a:r>
          </a:p>
          <a:p>
            <a:pPr lvl="3" rtl="0"/>
            <a:r>
              <a:rPr lang="zh-tw" dirty="0"/>
              <a:t>第四層</a:t>
            </a:r>
          </a:p>
          <a:p>
            <a:pPr lvl="4" rtl="0"/>
            <a:r>
              <a:rPr lang="zh-tw" dirty="0"/>
              <a:t>第五層</a:t>
            </a:r>
            <a:endParaRPr 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896C479-5D78-0140-8533-0F589A892647}" type="datetimeFigureOut">
              <a:rPr lang="en-TW" smtClean="0"/>
              <a:pPr/>
              <a:t>6/25/24</a:t>
            </a:fld>
            <a:endParaRPr lang="en-TW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648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en-TW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>
          <a:xfrm>
            <a:off x="8077200" y="63563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</a:defRPr>
            </a:lvl1pPr>
          </a:lstStyle>
          <a:p>
            <a:fld id="{443782C5-BB22-3D48-B8A3-E7430680A2C2}" type="slidenum">
              <a:rPr lang="en-TW" smtClean="0"/>
              <a:pPr/>
              <a:t>‹#›</a:t>
            </a:fld>
            <a:endParaRPr lang="en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18698E-0366-E8AF-4F2D-521B4E2CB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6368" y="6464231"/>
            <a:ext cx="581417" cy="2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4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8ED4-B4E6-7A63-C0F5-6EA338A5D64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58812" y="2205039"/>
            <a:ext cx="9764335" cy="1458912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 err="1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關於找工作</a:t>
            </a:r>
            <a:endParaRPr lang="en-US" sz="48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573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CD07CA-DABD-0878-E3A8-ED120C70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6" y="72450"/>
            <a:ext cx="10749367" cy="1208868"/>
          </a:xfrm>
        </p:spPr>
        <p:txBody>
          <a:bodyPr>
            <a:noAutofit/>
          </a:bodyPr>
          <a:lstStyle/>
          <a:p>
            <a:r>
              <a:rPr kumimoji="1" lang="en-US" altLang="zh-TW" b="1" dirty="0"/>
              <a:t>The Data Engineer, which I was before</a:t>
            </a:r>
            <a:endParaRPr kumimoji="1" lang="zh-TW" altLang="en-US" b="1" dirty="0"/>
          </a:p>
        </p:txBody>
      </p:sp>
      <p:pic>
        <p:nvPicPr>
          <p:cNvPr id="3" name="圖片 2" descr="一張含有 文字, 螢幕擷取畫面, 圖表, 字型 的圖片&#10;&#10;自動產生的描述">
            <a:extLst>
              <a:ext uri="{FF2B5EF4-FFF2-40B4-BE49-F238E27FC236}">
                <a16:creationId xmlns:a16="http://schemas.microsoft.com/office/drawing/2014/main" id="{FF0FDA86-39B8-0B7D-9C03-B1D6BEE48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196" y="2241547"/>
            <a:ext cx="3099532" cy="309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圖片 3" descr="一張含有 文字, 圓形, 螢幕擷取畫面, 字型 的圖片&#10;&#10;自動產生的描述">
            <a:extLst>
              <a:ext uri="{FF2B5EF4-FFF2-40B4-BE49-F238E27FC236}">
                <a16:creationId xmlns:a16="http://schemas.microsoft.com/office/drawing/2014/main" id="{E8309DD7-3022-DC2D-D6E7-FFC551EB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59" y="2094006"/>
            <a:ext cx="3415846" cy="3415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向右箭號圖說文字 5">
            <a:extLst>
              <a:ext uri="{FF2B5EF4-FFF2-40B4-BE49-F238E27FC236}">
                <a16:creationId xmlns:a16="http://schemas.microsoft.com/office/drawing/2014/main" id="{584054AF-0D6A-4944-6C9F-FF93C65B2B50}"/>
              </a:ext>
            </a:extLst>
          </p:cNvPr>
          <p:cNvSpPr/>
          <p:nvPr/>
        </p:nvSpPr>
        <p:spPr>
          <a:xfrm>
            <a:off x="4695466" y="2622975"/>
            <a:ext cx="3099532" cy="2494602"/>
          </a:xfrm>
          <a:prstGeom prst="rightArrowCallou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Data Engineer </a:t>
            </a:r>
            <a:r>
              <a:rPr lang="zh-TW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建立資料流通道及資料處理儲存供</a:t>
            </a:r>
            <a:r>
              <a:rPr lang="en-US" altLang="zh-TW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</a:p>
          <a:p>
            <a:pPr algn="ctr"/>
            <a:r>
              <a:rPr lang="en-US" altLang="zh-TW" sz="1600" b="1" dirty="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Data Analytics,</a:t>
            </a:r>
          </a:p>
          <a:p>
            <a:pPr algn="ctr"/>
            <a:r>
              <a:rPr lang="en-US" altLang="zh-TW" sz="1600" b="1" dirty="0">
                <a:solidFill>
                  <a:schemeClr val="accent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ML Engineer and Data Scientist</a:t>
            </a:r>
            <a:r>
              <a:rPr lang="zh-TW" altLang="en-US" sz="1600" dirty="0">
                <a:solidFill>
                  <a:schemeClr val="tx1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進行分析</a:t>
            </a:r>
          </a:p>
        </p:txBody>
      </p:sp>
    </p:spTree>
    <p:extLst>
      <p:ext uri="{BB962C8B-B14F-4D97-AF65-F5344CB8AC3E}">
        <p14:creationId xmlns:p14="http://schemas.microsoft.com/office/powerpoint/2010/main" val="66572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92388C-F0A5-847C-9C29-4101C5730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2" y="91441"/>
            <a:ext cx="10749367" cy="1208868"/>
          </a:xfrm>
        </p:spPr>
        <p:txBody>
          <a:bodyPr>
            <a:normAutofit/>
          </a:bodyPr>
          <a:lstStyle/>
          <a:p>
            <a:r>
              <a:rPr kumimoji="1" lang="en-US" altLang="zh-TW" b="1" dirty="0"/>
              <a:t>Ultimate Goals You May Have</a:t>
            </a:r>
            <a:endParaRPr kumimoji="1" lang="zh-TW" altLang="en-US" b="1" dirty="0"/>
          </a:p>
        </p:txBody>
      </p:sp>
      <p:pic>
        <p:nvPicPr>
          <p:cNvPr id="5" name="圖片 4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06EFD87B-F5C5-DA2F-2CCB-B742CB4AC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677" y="1784665"/>
            <a:ext cx="3812306" cy="4259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圖片 8" descr="一張含有 文字, 螢幕擷取畫面, 圖表, 設計 的圖片&#10;&#10;自動產生的描述">
            <a:extLst>
              <a:ext uri="{FF2B5EF4-FFF2-40B4-BE49-F238E27FC236}">
                <a16:creationId xmlns:a16="http://schemas.microsoft.com/office/drawing/2014/main" id="{4AB29D07-D6B1-FF05-894F-1955C23F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53" y="1804987"/>
            <a:ext cx="4238897" cy="4238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082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5FDB7-D6C6-6AA0-EECB-1BB8E911F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8" y="78378"/>
            <a:ext cx="10749367" cy="1208868"/>
          </a:xfrm>
        </p:spPr>
        <p:txBody>
          <a:bodyPr>
            <a:normAutofit/>
          </a:bodyPr>
          <a:lstStyle/>
          <a:p>
            <a:r>
              <a:rPr kumimoji="1" lang="en-US" altLang="zh-TW" sz="3600" b="1" dirty="0"/>
              <a:t>DevOps and SRE</a:t>
            </a:r>
            <a:endParaRPr kumimoji="1" lang="zh-TW" altLang="en-US" sz="3600" b="1" dirty="0"/>
          </a:p>
        </p:txBody>
      </p:sp>
      <p:pic>
        <p:nvPicPr>
          <p:cNvPr id="2050" name="Picture 2" descr="DevOps toolchain - Wikipedia">
            <a:extLst>
              <a:ext uri="{FF2B5EF4-FFF2-40B4-BE49-F238E27FC236}">
                <a16:creationId xmlns:a16="http://schemas.microsoft.com/office/drawing/2014/main" id="{66304469-CA4C-BEA8-98DB-2E0630D4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98353"/>
            <a:ext cx="4055533" cy="2300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41BB129-AF91-27BD-EA35-C91C262BE5F3}"/>
              </a:ext>
            </a:extLst>
          </p:cNvPr>
          <p:cNvSpPr txBox="1"/>
          <p:nvPr/>
        </p:nvSpPr>
        <p:spPr>
          <a:xfrm>
            <a:off x="571498" y="4955723"/>
            <a:ext cx="11049004" cy="15371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DevOps這個詞是2008年末期開始流行起來，具體意義不斷在演化中，其</a:t>
            </a:r>
            <a:r>
              <a:rPr lang="zh-TW" altLang="en-US" sz="1600" dirty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核心理念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是儘早在產品設計和開發過程中結合IT相關技術，強調</a:t>
            </a:r>
            <a:r>
              <a:rPr lang="zh-TW" altLang="en-US" sz="1600" dirty="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自動化作業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而不是人工操作，並利用軟體工程手段執行系統維運任務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SRE的諸多核心理念和實務經驗相吻合，可將DevOps視為SRE核心理念通用版本</a:t>
            </a:r>
            <a:endParaRPr lang="en-US" altLang="zh-TW" sz="16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SRE由</a:t>
            </a:r>
            <a:r>
              <a:rPr lang="en-US" altLang="zh-TW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Google</a:t>
            </a:r>
            <a:r>
              <a:rPr lang="zh-TW" altLang="en-US" sz="16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提出，是DevOps模型在Goolge的具體實踐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E249C16-725C-0DB1-372A-D5EC74A6B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69" y="1732621"/>
            <a:ext cx="4318001" cy="247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168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E44C79-0446-6B84-D91C-1763A27D81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Backup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1D0C236-8AF5-E94D-8A51-BB3119DD2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14038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1EC74-0DEF-23C5-5A99-3DF408EC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5" y="91441"/>
            <a:ext cx="10749367" cy="1208868"/>
          </a:xfrm>
        </p:spPr>
        <p:txBody>
          <a:bodyPr>
            <a:normAutofit/>
          </a:bodyPr>
          <a:lstStyle/>
          <a:p>
            <a:r>
              <a:rPr lang="zh-TW" altLang="en-US" b="1" dirty="0"/>
              <a:t>資料相關的工作職稱</a:t>
            </a:r>
            <a:endParaRPr kumimoji="1" lang="zh-TW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" name="圖片 8" descr="一張含有 文字, 螢幕擷取畫面 的圖片&#10;&#10;自動產生的描述">
            <a:extLst>
              <a:ext uri="{FF2B5EF4-FFF2-40B4-BE49-F238E27FC236}">
                <a16:creationId xmlns:a16="http://schemas.microsoft.com/office/drawing/2014/main" id="{FF28A858-2BFF-ECAF-322A-040CAA6BD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42" y="1937934"/>
            <a:ext cx="4282440" cy="4282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7919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9B355-BE92-E290-4C6F-D2DF68BC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503"/>
            <a:ext cx="10749367" cy="1208868"/>
          </a:xfrm>
        </p:spPr>
        <p:txBody>
          <a:bodyPr/>
          <a:lstStyle/>
          <a:p>
            <a:r>
              <a:rPr kumimoji="1" lang="zh-TW" altLang="en-US" dirty="0"/>
              <a:t>核心能力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DBC4C0-32BA-6D97-9A1A-7400C5CF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93" y="1876989"/>
            <a:ext cx="6122937" cy="213209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CCEC8D8-161A-9242-3C4B-F01C817B1DFC}"/>
              </a:ext>
            </a:extLst>
          </p:cNvPr>
          <p:cNvSpPr txBox="1"/>
          <p:nvPr/>
        </p:nvSpPr>
        <p:spPr>
          <a:xfrm>
            <a:off x="290925" y="4334769"/>
            <a:ext cx="62405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chemeClr val="bg2">
                    <a:lumMod val="75000"/>
                  </a:schemeClr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https://news.efinancialcareers.com/uk-en/3001517/data-science-careers-finance</a:t>
            </a:r>
            <a:endParaRPr lang="zh-TW" altLang="en-US" sz="1200" dirty="0">
              <a:solidFill>
                <a:schemeClr val="bg2">
                  <a:lumMod val="7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7AF6520-20A6-7322-C329-20727C121D54}"/>
              </a:ext>
            </a:extLst>
          </p:cNvPr>
          <p:cNvSpPr txBox="1"/>
          <p:nvPr/>
        </p:nvSpPr>
        <p:spPr>
          <a:xfrm>
            <a:off x="7016293" y="1433933"/>
            <a:ext cx="3967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u="none" strike="noStrike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資料科學家與資料工程師中間的 </a:t>
            </a:r>
            <a:r>
              <a:rPr lang="en-US" altLang="zh-TW" sz="1600" u="none" strike="noStrike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GAP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F7A8403-6118-C4C8-D00F-7E930EC1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293" y="1772487"/>
            <a:ext cx="4767214" cy="256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8A477AF-A3A7-57FF-8AA8-223B5BDF4896}"/>
              </a:ext>
            </a:extLst>
          </p:cNvPr>
          <p:cNvSpPr txBox="1"/>
          <p:nvPr/>
        </p:nvSpPr>
        <p:spPr>
          <a:xfrm>
            <a:off x="7106194" y="4357431"/>
            <a:ext cx="493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https://www.oreilly.com/radar/data-engineers-vs-data-scientists/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1A367A-29A5-7E26-4E91-DB3D7D8EF66C}"/>
              </a:ext>
            </a:extLst>
          </p:cNvPr>
          <p:cNvSpPr txBox="1"/>
          <p:nvPr/>
        </p:nvSpPr>
        <p:spPr>
          <a:xfrm>
            <a:off x="408493" y="1538435"/>
            <a:ext cx="4767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1600" u="none" strike="noStrike" dirty="0">
                <a:solidFill>
                  <a:srgbClr val="242424"/>
                </a:solidFill>
                <a:effectLst/>
                <a:highlight>
                  <a:srgbClr val="FFFF00"/>
                </a:highligh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資料分析師，資料工程師與資料科學家的 核心能力</a:t>
            </a:r>
            <a:endParaRPr lang="en-US" altLang="zh-TW" sz="1600" u="none" strike="noStrike" dirty="0">
              <a:solidFill>
                <a:srgbClr val="242424"/>
              </a:solidFill>
              <a:effectLst/>
              <a:highlight>
                <a:srgbClr val="FFFF00"/>
              </a:highligh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913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9B355-BE92-E290-4C6F-D2DF68BC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503"/>
            <a:ext cx="10749367" cy="1208868"/>
          </a:xfrm>
        </p:spPr>
        <p:txBody>
          <a:bodyPr/>
          <a:lstStyle/>
          <a:p>
            <a:r>
              <a:rPr kumimoji="1" lang="zh-TW" altLang="en-US" dirty="0"/>
              <a:t>不同背景的養成路徑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EF71A0D-76AA-C5FD-07B2-0624610A6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911" y="1954507"/>
            <a:ext cx="7190705" cy="406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55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9B355-BE92-E290-4C6F-D2DF68BC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503"/>
            <a:ext cx="10749367" cy="1208868"/>
          </a:xfrm>
        </p:spPr>
        <p:txBody>
          <a:bodyPr/>
          <a:lstStyle/>
          <a:p>
            <a:r>
              <a:rPr kumimoji="1" lang="zh-TW" altLang="en-US" dirty="0"/>
              <a:t>資料團隊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9C10CA7-5A4F-24E6-CEE9-A8E5E1369F0A}"/>
              </a:ext>
            </a:extLst>
          </p:cNvPr>
          <p:cNvSpPr txBox="1"/>
          <p:nvPr/>
        </p:nvSpPr>
        <p:spPr>
          <a:xfrm>
            <a:off x="1567541" y="6445720"/>
            <a:ext cx="85561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https://v123582.medium.com/如何打造高效率的資料團隊-資料技能的分工與養成-b85dd2fbd352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C86C83E-CCEC-ADA0-E4D6-F3447777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840" y="1613556"/>
            <a:ext cx="7772400" cy="45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60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E4016A-DCE5-46FF-8833-69A2C9429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503"/>
            <a:ext cx="10749367" cy="1208868"/>
          </a:xfrm>
        </p:spPr>
        <p:txBody>
          <a:bodyPr/>
          <a:lstStyle/>
          <a:p>
            <a:r>
              <a:rPr kumimoji="1" lang="zh-TW" altLang="en-US" dirty="0"/>
              <a:t>資料科學的職稱分類演進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FAB4478-1969-FC2D-86A9-209CC93D0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6" y="1531349"/>
            <a:ext cx="3579224" cy="187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5030D20-4714-3E4A-A24F-055BF995A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74" y="1531349"/>
            <a:ext cx="3429000" cy="23241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B224283-1EA3-7355-6669-640E9017C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00" y="4073427"/>
            <a:ext cx="3429000" cy="1869141"/>
          </a:xfrm>
          <a:prstGeom prst="rect">
            <a:avLst/>
          </a:prstGeom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7A73C259-8665-70FB-8915-AC34C86A0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46" y="3622828"/>
            <a:ext cx="3429000" cy="25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384CE1FE-890D-5EB4-BB62-8298602D8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9140" y="1681027"/>
            <a:ext cx="3117729" cy="20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B5942EC-07A7-4EEF-C8FA-5C0E67963F1F}"/>
              </a:ext>
            </a:extLst>
          </p:cNvPr>
          <p:cNvSpPr txBox="1"/>
          <p:nvPr/>
        </p:nvSpPr>
        <p:spPr>
          <a:xfrm>
            <a:off x="3467105" y="6465826"/>
            <a:ext cx="50161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chemeClr val="bg2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https://leafwind.tw/2019/09/28/data-science-position-evolution/</a:t>
            </a:r>
          </a:p>
        </p:txBody>
      </p:sp>
    </p:spTree>
    <p:extLst>
      <p:ext uri="{BB962C8B-B14F-4D97-AF65-F5344CB8AC3E}">
        <p14:creationId xmlns:p14="http://schemas.microsoft.com/office/powerpoint/2010/main" val="1019832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DD48-5414-0E46-6F08-2E5EE511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7" y="3676"/>
            <a:ext cx="10330779" cy="1325563"/>
          </a:xfrm>
        </p:spPr>
        <p:txBody>
          <a:bodyPr>
            <a:normAutofit/>
          </a:bodyPr>
          <a:lstStyle/>
          <a:p>
            <a:r>
              <a:rPr kumimoji="1" lang="en-US" altLang="zh-TW" sz="3600" b="1" dirty="0"/>
              <a:t>Python is a Hot Skill to Apply IC Industry Job</a:t>
            </a:r>
            <a:endParaRPr kumimoji="1" lang="zh-TW" altLang="en-US" sz="3600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12D9E1B-4385-8DBC-2997-06E42FD9628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3692" y="1776683"/>
            <a:ext cx="2729458" cy="1547539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C279BF9-6BD9-8824-7C7E-B0DD47B58F8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765287" y="1774604"/>
            <a:ext cx="3241524" cy="214854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CC3EF8E-7407-C533-93ED-2520668D6A6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28615" y="4319729"/>
            <a:ext cx="3666392" cy="176357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FE36F23-8783-774E-59F8-417FA8ED197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15" y="1774604"/>
            <a:ext cx="3405856" cy="238177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15EF207-C4F3-4F64-00BB-003A632C6C1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805215" y="4055260"/>
            <a:ext cx="3201596" cy="20280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AC72DD4-A2D5-D979-BC64-452C0F024738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03692" y="3416082"/>
            <a:ext cx="2729458" cy="15475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8670305-5C9A-0385-986D-8509B24F2C44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43618" y="5067225"/>
            <a:ext cx="2729458" cy="1325562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CB9CFE0-795D-7153-A75C-63ABD2575EC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9391984" y="3429000"/>
            <a:ext cx="2329631" cy="173032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8653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DD48-5414-0E46-6F08-2E5EE511D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9" y="-576"/>
            <a:ext cx="11030468" cy="1325563"/>
          </a:xfrm>
        </p:spPr>
        <p:txBody>
          <a:bodyPr>
            <a:normAutofit/>
          </a:bodyPr>
          <a:lstStyle/>
          <a:p>
            <a:r>
              <a:rPr kumimoji="1" lang="en-US" altLang="zh-TW" sz="3600" b="1" dirty="0"/>
              <a:t>Python is a Popular Skill in Multiple Industries</a:t>
            </a:r>
            <a:endParaRPr kumimoji="1" lang="zh-TW" altLang="en-US" sz="3600" b="1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8C579B04-1A32-A1C2-5693-86DBFC75B75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2" y="1713065"/>
            <a:ext cx="3139659" cy="1325563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F62062E-F6F0-8FAA-E32E-2001FE8478A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39099" y="4220263"/>
            <a:ext cx="3016278" cy="241794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8A03C981-6294-92B5-21C7-7E5876EF75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587861" y="4236337"/>
            <a:ext cx="3016278" cy="1589364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0916C95-57A1-ED32-73F5-20D087F3D45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7862" y="1713065"/>
            <a:ext cx="3016278" cy="1422935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05FFDA32-4AF0-79C6-3A6D-2812CBB9996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86613" y="4220263"/>
            <a:ext cx="3566288" cy="98673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624607CD-CACC-D54C-0F01-A79E39656761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86613" y="1713065"/>
            <a:ext cx="3566287" cy="1940051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7583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8A4484-1B41-A64E-727C-B4FB1C56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0" y="91441"/>
            <a:ext cx="10749367" cy="1208868"/>
          </a:xfrm>
        </p:spPr>
        <p:txBody>
          <a:bodyPr/>
          <a:lstStyle/>
          <a:p>
            <a:r>
              <a:rPr lang="zh-TW" altLang="en-US" b="1" i="0" u="none" strike="noStrike" dirty="0">
                <a:effectLst/>
              </a:rPr>
              <a:t>軟體相關</a:t>
            </a:r>
            <a:r>
              <a:rPr lang="zh-TW" altLang="en-US" b="1" dirty="0"/>
              <a:t>的工作職稱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AB609C-C886-7858-619E-DC856BCCF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66" y="1551000"/>
            <a:ext cx="7626531" cy="5782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TW" altLang="en-US" sz="2000" b="1" i="0" u="none" strike="noStrike" dirty="0">
                <a:solidFill>
                  <a:srgbClr val="0F0F0F"/>
                </a:solidFill>
                <a:effectLst/>
              </a:rPr>
              <a:t>哪一種軟體工程師薪水最高？</a:t>
            </a:r>
            <a:r>
              <a:rPr lang="en-US" altLang="zh-TW" sz="2000" b="1" i="0" u="none" strike="noStrike" dirty="0">
                <a:solidFill>
                  <a:srgbClr val="0F0F0F"/>
                </a:solidFill>
                <a:effectLst/>
              </a:rPr>
              <a:t>Stack Overflow </a:t>
            </a:r>
            <a:r>
              <a:rPr lang="zh-TW" altLang="en-US" sz="2000" b="1" i="0" u="none" strike="noStrike" dirty="0">
                <a:solidFill>
                  <a:srgbClr val="0F0F0F"/>
                </a:solidFill>
                <a:effectLst/>
              </a:rPr>
              <a:t>年度調查報告大解析</a:t>
            </a:r>
            <a:endParaRPr kumimoji="1" lang="zh-TW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圖片 5" descr="一張含有 文字, 螢幕擷取畫面, 字型, 標誌 的圖片&#10;&#10;自動產生的描述">
            <a:extLst>
              <a:ext uri="{FF2B5EF4-FFF2-40B4-BE49-F238E27FC236}">
                <a16:creationId xmlns:a16="http://schemas.microsoft.com/office/drawing/2014/main" id="{9E79685E-291A-A3C6-C621-38DA2FC0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097" y="2162663"/>
            <a:ext cx="3345852" cy="345876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1D0D457-5261-69A5-68BA-82C3F58BA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" y="2162663"/>
            <a:ext cx="7223761" cy="38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1CAFCA-6A65-7304-12D0-6A943C74C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4503"/>
            <a:ext cx="10749367" cy="1208868"/>
          </a:xfrm>
        </p:spPr>
        <p:txBody>
          <a:bodyPr/>
          <a:lstStyle/>
          <a:p>
            <a:r>
              <a:rPr kumimoji="1" lang="en-US" altLang="zh-TW" dirty="0"/>
              <a:t>Core Competences of Data Science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921531B-3CD7-D92D-1870-8170F57FDB3E}"/>
              </a:ext>
            </a:extLst>
          </p:cNvPr>
          <p:cNvSpPr/>
          <p:nvPr/>
        </p:nvSpPr>
        <p:spPr>
          <a:xfrm>
            <a:off x="532090" y="2495004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Programming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3A56D2D-C2D0-DC54-E36B-74B20F61B92D}"/>
              </a:ext>
            </a:extLst>
          </p:cNvPr>
          <p:cNvSpPr/>
          <p:nvPr/>
        </p:nvSpPr>
        <p:spPr>
          <a:xfrm>
            <a:off x="2640910" y="2495004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Database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8814FE4-73B6-29D5-933A-B285CFB5C14E}"/>
              </a:ext>
            </a:extLst>
          </p:cNvPr>
          <p:cNvSpPr/>
          <p:nvPr/>
        </p:nvSpPr>
        <p:spPr>
          <a:xfrm>
            <a:off x="4734854" y="2495004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Big</a:t>
            </a:r>
            <a:r>
              <a:rPr kumimoji="1" lang="zh-TW" altLang="en-US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08479911-845D-7C14-EB38-D7654B36075C}"/>
              </a:ext>
            </a:extLst>
          </p:cNvPr>
          <p:cNvSpPr/>
          <p:nvPr/>
        </p:nvSpPr>
        <p:spPr>
          <a:xfrm>
            <a:off x="532090" y="3676288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Statistics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8DF5329A-732F-ABC9-C39F-182D8648D554}"/>
              </a:ext>
            </a:extLst>
          </p:cNvPr>
          <p:cNvSpPr/>
          <p:nvPr/>
        </p:nvSpPr>
        <p:spPr>
          <a:xfrm>
            <a:off x="532090" y="4844509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DataOps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833D345-FDB3-2977-745A-23030F48AAAF}"/>
              </a:ext>
            </a:extLst>
          </p:cNvPr>
          <p:cNvSpPr/>
          <p:nvPr/>
        </p:nvSpPr>
        <p:spPr>
          <a:xfrm>
            <a:off x="2640910" y="3676288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ML Modeling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F4F95B6-7F66-85F3-5FDD-47F26988BB05}"/>
              </a:ext>
            </a:extLst>
          </p:cNvPr>
          <p:cNvSpPr/>
          <p:nvPr/>
        </p:nvSpPr>
        <p:spPr>
          <a:xfrm>
            <a:off x="4734854" y="3676288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 Analytics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99A30BE2-B669-10D9-34D8-B86980E6FEDB}"/>
              </a:ext>
            </a:extLst>
          </p:cNvPr>
          <p:cNvSpPr/>
          <p:nvPr/>
        </p:nvSpPr>
        <p:spPr>
          <a:xfrm>
            <a:off x="2640910" y="4844509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Data Governance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A3CEE814-760F-12BA-CAAC-84B4A764CFF4}"/>
              </a:ext>
            </a:extLst>
          </p:cNvPr>
          <p:cNvSpPr/>
          <p:nvPr/>
        </p:nvSpPr>
        <p:spPr>
          <a:xfrm>
            <a:off x="4734854" y="4844509"/>
            <a:ext cx="1800000" cy="84908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Cloud Service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6F7D48C0-E07F-207E-A596-58C2E95E1948}"/>
              </a:ext>
            </a:extLst>
          </p:cNvPr>
          <p:cNvSpPr/>
          <p:nvPr/>
        </p:nvSpPr>
        <p:spPr>
          <a:xfrm>
            <a:off x="6951185" y="2503711"/>
            <a:ext cx="1800000" cy="84908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Domain Experience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F0F35BC2-9F67-D490-06C8-5F830ED5909B}"/>
              </a:ext>
            </a:extLst>
          </p:cNvPr>
          <p:cNvSpPr/>
          <p:nvPr/>
        </p:nvSpPr>
        <p:spPr>
          <a:xfrm>
            <a:off x="6951185" y="3684995"/>
            <a:ext cx="1800000" cy="84908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Collaboration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783790E9-181C-1734-0FAD-2B0540D0552B}"/>
              </a:ext>
            </a:extLst>
          </p:cNvPr>
          <p:cNvSpPr/>
          <p:nvPr/>
        </p:nvSpPr>
        <p:spPr>
          <a:xfrm>
            <a:off x="6951185" y="4853216"/>
            <a:ext cx="1800000" cy="84908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Communication </a:t>
            </a:r>
            <a:endParaRPr kumimoji="1" lang="zh-TW" altLang="en-US" sz="1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1F38DF6-3F94-19E1-C6A2-977112F07368}"/>
              </a:ext>
            </a:extLst>
          </p:cNvPr>
          <p:cNvSpPr txBox="1"/>
          <p:nvPr/>
        </p:nvSpPr>
        <p:spPr>
          <a:xfrm>
            <a:off x="6925988" y="1757394"/>
            <a:ext cx="1800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b="1" u="sng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Personal</a:t>
            </a:r>
            <a:endParaRPr kumimoji="1" lang="zh-TW" altLang="en-US" sz="2400" b="1" u="sng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BB0FB8E-8754-7C41-472F-9F8D19CB6C76}"/>
              </a:ext>
            </a:extLst>
          </p:cNvPr>
          <p:cNvSpPr txBox="1"/>
          <p:nvPr/>
        </p:nvSpPr>
        <p:spPr>
          <a:xfrm>
            <a:off x="2332090" y="1757394"/>
            <a:ext cx="22128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b="1" u="sng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IT / Math</a:t>
            </a:r>
            <a:endParaRPr kumimoji="1" lang="zh-TW" altLang="en-US" sz="2400" b="1" u="sng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959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D1EC74-0DEF-23C5-5A99-3DF408EC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5" y="91441"/>
            <a:ext cx="10749367" cy="1208868"/>
          </a:xfrm>
        </p:spPr>
        <p:txBody>
          <a:bodyPr>
            <a:normAutofit/>
          </a:bodyPr>
          <a:lstStyle/>
          <a:p>
            <a:r>
              <a:rPr lang="en-US" altLang="zh-TW" b="1" dirty="0"/>
              <a:t>Working Roles of Data Science</a:t>
            </a:r>
            <a:endParaRPr kumimoji="1" lang="zh-TW" altLang="en-US" dirty="0"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4D16696-F40B-6CD7-8F11-C1A278BAB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4223394"/>
              </p:ext>
            </p:extLst>
          </p:nvPr>
        </p:nvGraphicFramePr>
        <p:xfrm>
          <a:off x="493544" y="1849028"/>
          <a:ext cx="11204912" cy="3493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0626">
                  <a:extLst>
                    <a:ext uri="{9D8B030D-6E8A-4147-A177-3AD203B41FA5}">
                      <a16:colId xmlns:a16="http://schemas.microsoft.com/office/drawing/2014/main" val="2826973628"/>
                    </a:ext>
                  </a:extLst>
                </a:gridCol>
                <a:gridCol w="8164286">
                  <a:extLst>
                    <a:ext uri="{9D8B030D-6E8A-4147-A177-3AD203B41FA5}">
                      <a16:colId xmlns:a16="http://schemas.microsoft.com/office/drawing/2014/main" val="3837578891"/>
                    </a:ext>
                  </a:extLst>
                </a:gridCol>
              </a:tblGrid>
              <a:tr h="5284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Title</a:t>
                      </a:r>
                      <a:endParaRPr lang="zh-TW" altLang="en-US" sz="2000" b="1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Job Description</a:t>
                      </a:r>
                      <a:endParaRPr lang="zh-TW" altLang="en-US" sz="2000" b="1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9800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altLang="zh-TW" sz="16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Data Scientist</a:t>
                      </a:r>
                      <a:endParaRPr lang="zh-TW" altLang="en-US" sz="16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Uses statistics and machine learning to </a:t>
                      </a:r>
                      <a:r>
                        <a:rPr lang="en-US" altLang="zh-TW" sz="1400" b="0" i="0" dirty="0">
                          <a:solidFill>
                            <a:schemeClr val="accent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make predictions </a:t>
                      </a:r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and answer key business questions</a:t>
                      </a:r>
                      <a:endParaRPr lang="zh-TW" altLang="en-US" sz="14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0106874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altLang="zh-TW" sz="16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Machine Learning Engineer</a:t>
                      </a:r>
                      <a:endParaRPr lang="zh-TW" altLang="en-US" sz="16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Focus on designing and implementing </a:t>
                      </a:r>
                      <a:r>
                        <a:rPr lang="en-US" altLang="zh-TW" sz="1400" b="0" i="0" dirty="0">
                          <a:solidFill>
                            <a:schemeClr val="accent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machine learning applications</a:t>
                      </a:r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. Develop algorithms that enable machines to take actions without being explicitly programmed.</a:t>
                      </a:r>
                      <a:endParaRPr lang="zh-TW" altLang="en-US" sz="14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6511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en-US" altLang="zh-TW" sz="16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Data Analyst </a:t>
                      </a:r>
                    </a:p>
                    <a:p>
                      <a:r>
                        <a:rPr lang="en-US" altLang="zh-TW" sz="16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(Business Intelligence Analyst)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Deliver value by </a:t>
                      </a:r>
                      <a:r>
                        <a:rPr lang="en-US" altLang="zh-TW" sz="1400" b="0" i="0" dirty="0">
                          <a:solidFill>
                            <a:schemeClr val="accent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analyzing data</a:t>
                      </a:r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, communicating the results to help make business decisions</a:t>
                      </a:r>
                      <a:endParaRPr lang="zh-TW" altLang="en-US" sz="14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2712114"/>
                  </a:ext>
                </a:extLst>
              </a:tr>
              <a:tr h="805269">
                <a:tc>
                  <a:txBody>
                    <a:bodyPr/>
                    <a:lstStyle/>
                    <a:p>
                      <a:r>
                        <a:rPr lang="en-US" altLang="zh-TW" sz="16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Data Engineer</a:t>
                      </a:r>
                      <a:endParaRPr lang="zh-TW" altLang="en-US" sz="16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Build and maintain the </a:t>
                      </a:r>
                      <a:r>
                        <a:rPr lang="en-US" altLang="zh-TW" sz="1400" b="0" i="0" dirty="0">
                          <a:solidFill>
                            <a:schemeClr val="accent1"/>
                          </a:solidFill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data architecture </a:t>
                      </a:r>
                      <a:r>
                        <a:rPr lang="en-US" altLang="zh-TW" sz="1400" b="0" i="0" dirty="0">
                          <a:latin typeface="Microsoft JhengHei UI" panose="020B0604030504040204" pitchFamily="34" charset="-120"/>
                          <a:ea typeface="Microsoft JhengHei UI" panose="020B0604030504040204" pitchFamily="34" charset="-120"/>
                        </a:rPr>
                        <a:t>(databases, large-scale processing systems) that allows for the efficient analysis and processing of data.</a:t>
                      </a:r>
                      <a:endParaRPr lang="zh-TW" altLang="en-US" sz="1400" b="0" i="0" dirty="0">
                        <a:latin typeface="Microsoft JhengHei UI" panose="020B0604030504040204" pitchFamily="34" charset="-120"/>
                        <a:ea typeface="Microsoft JhengHei U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9858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71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C454-9159-3C9F-7FFE-720541873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67" y="104504"/>
            <a:ext cx="10749367" cy="1208868"/>
          </a:xfrm>
        </p:spPr>
        <p:txBody>
          <a:bodyPr>
            <a:normAutofit/>
          </a:bodyPr>
          <a:lstStyle/>
          <a:p>
            <a:r>
              <a:rPr lang="en-US" b="1" dirty="0" err="1"/>
              <a:t>我經過的面試</a:t>
            </a:r>
            <a:endParaRPr lang="en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4C00D-B27C-877C-71BF-25049C2EA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54" y="1470990"/>
            <a:ext cx="11240589" cy="528250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挑選履歷</a:t>
            </a:r>
            <a:endParaRPr lang="en-US" altLang="zh-TW" dirty="0"/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學校 </a:t>
            </a:r>
            <a:r>
              <a:rPr lang="en-US" altLang="zh-TW" dirty="0"/>
              <a:t>/ </a:t>
            </a:r>
            <a:r>
              <a:rPr lang="zh-TW" altLang="en-US" dirty="0"/>
              <a:t>系所</a:t>
            </a:r>
            <a:r>
              <a:rPr lang="en-US" altLang="zh-TW" dirty="0"/>
              <a:t> (</a:t>
            </a:r>
            <a:r>
              <a:rPr lang="zh-TW" altLang="en-US" dirty="0"/>
              <a:t>資訊管理，資訊工程</a:t>
            </a:r>
            <a:r>
              <a:rPr lang="en-US" altLang="zh-TW" dirty="0"/>
              <a:t>) </a:t>
            </a:r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學歷</a:t>
            </a:r>
            <a:r>
              <a:rPr lang="en-US" altLang="zh-TW" dirty="0"/>
              <a:t> / </a:t>
            </a:r>
            <a:r>
              <a:rPr lang="zh-TW" altLang="en-US" dirty="0"/>
              <a:t>工作年資</a:t>
            </a:r>
            <a:endParaRPr lang="en-US" altLang="zh-TW" dirty="0"/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關鍵字（資料工程，大數據，資料倉儲，資料科學，</a:t>
            </a:r>
            <a:r>
              <a:rPr lang="en-US" altLang="zh-TW" dirty="0"/>
              <a:t>Python, JAVA, data warehouse, Hadoop, Object Storage, </a:t>
            </a:r>
            <a:r>
              <a:rPr lang="en-US" altLang="zh-TW" dirty="0" err="1"/>
              <a:t>MinIO</a:t>
            </a:r>
            <a:r>
              <a:rPr lang="en-US" altLang="zh-TW" dirty="0"/>
              <a:t>…)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電話拜訪，問一下轉職意願，技術能力，在校成績有沒有被當的</a:t>
            </a:r>
            <a:r>
              <a:rPr lang="en-US" altLang="zh-TW" dirty="0"/>
              <a:t>….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安排 </a:t>
            </a:r>
            <a:r>
              <a:rPr lang="en-US" altLang="zh-TW" dirty="0" err="1"/>
              <a:t>HackerRank</a:t>
            </a:r>
            <a:r>
              <a:rPr lang="en-US" altLang="zh-TW" dirty="0"/>
              <a:t> </a:t>
            </a:r>
            <a:r>
              <a:rPr lang="zh-TW" altLang="en-US" dirty="0"/>
              <a:t>測驗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用人主管一面</a:t>
            </a:r>
            <a:endParaRPr lang="en-US" altLang="zh-TW" dirty="0"/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應試者準備</a:t>
            </a:r>
            <a:r>
              <a:rPr lang="en-US" altLang="zh-TW" dirty="0"/>
              <a:t>ppt</a:t>
            </a:r>
            <a:r>
              <a:rPr lang="zh-TW" altLang="en-US" dirty="0"/>
              <a:t>說明自己的學經歷，過去做了什麼專案及扮演的角色，專長的技術 </a:t>
            </a:r>
            <a:r>
              <a:rPr lang="en-US" altLang="zh-TW" dirty="0"/>
              <a:t>…</a:t>
            </a:r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面試者說明公司組織，工作內容，績效期許</a:t>
            </a:r>
            <a:r>
              <a:rPr lang="en-US" altLang="zh-TW" dirty="0"/>
              <a:t> …</a:t>
            </a:r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面試者詢問技術性的問題，工作態度，團隊合作，面試者自我期許，抗壓性，學習熱忱</a:t>
            </a:r>
            <a:r>
              <a:rPr lang="en-US" altLang="zh-TW" dirty="0"/>
              <a:t>…</a:t>
            </a:r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詢問應試者有沒有問題</a:t>
            </a:r>
            <a:endParaRPr lang="en-US" altLang="zh-TW" dirty="0"/>
          </a:p>
          <a:p>
            <a:pPr marL="635000" lvl="1" indent="-2730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zh-TW" altLang="en-US" dirty="0"/>
              <a:t>https://hackmd.io/@zz8yeJXcQYOjqL6CsPNdlg/SJLwCLC-3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適性測驗、英文測驗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部門經理二面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TW" dirty="0"/>
              <a:t>HR </a:t>
            </a:r>
            <a:r>
              <a:rPr lang="zh-TW" altLang="en-US" dirty="0"/>
              <a:t>面試</a:t>
            </a:r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zh-TW" altLang="en-US" dirty="0"/>
              <a:t>處長簽核</a:t>
            </a:r>
            <a:endParaRPr lang="en-US" altLang="zh-TW" dirty="0"/>
          </a:p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l"/>
            </a:pPr>
            <a:r>
              <a:rPr lang="en-US" altLang="zh-TW" dirty="0"/>
              <a:t>HR </a:t>
            </a:r>
            <a:r>
              <a:rPr lang="zh-TW" altLang="en-US" dirty="0"/>
              <a:t>發 </a:t>
            </a:r>
            <a:r>
              <a:rPr lang="en-US" altLang="zh-TW" dirty="0"/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1263361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21043E-C5F7-7F20-7CE8-2AD41D8C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4831"/>
            <a:ext cx="10749367" cy="1208868"/>
          </a:xfrm>
        </p:spPr>
        <p:txBody>
          <a:bodyPr/>
          <a:lstStyle/>
          <a:p>
            <a:r>
              <a:rPr kumimoji="1" lang="zh-TW" altLang="en-US" b="1" dirty="0"/>
              <a:t>履歷表的重點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F17F27F-393E-22D1-3C6B-56971A49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94" y="1985554"/>
            <a:ext cx="4001784" cy="406254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DD6A8E8-B063-5EC7-815A-FBF7FB9A2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82" y="1938382"/>
            <a:ext cx="5419012" cy="4109721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1F90AD0-CD11-F900-E95B-3A6FFABA2728}"/>
              </a:ext>
            </a:extLst>
          </p:cNvPr>
          <p:cNvCxnSpPr/>
          <p:nvPr/>
        </p:nvCxnSpPr>
        <p:spPr>
          <a:xfrm>
            <a:off x="9104811" y="4036423"/>
            <a:ext cx="1110343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F41C59-E080-99EE-5A72-0402AD5D0A22}"/>
              </a:ext>
            </a:extLst>
          </p:cNvPr>
          <p:cNvCxnSpPr>
            <a:cxnSpLocks/>
          </p:cNvCxnSpPr>
          <p:nvPr/>
        </p:nvCxnSpPr>
        <p:spPr>
          <a:xfrm>
            <a:off x="5155474" y="4750526"/>
            <a:ext cx="3152503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A9E15C7-EF96-9C43-41BD-D5E99E444675}"/>
              </a:ext>
            </a:extLst>
          </p:cNvPr>
          <p:cNvCxnSpPr>
            <a:cxnSpLocks/>
          </p:cNvCxnSpPr>
          <p:nvPr/>
        </p:nvCxnSpPr>
        <p:spPr>
          <a:xfrm>
            <a:off x="5155474" y="4254138"/>
            <a:ext cx="940526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908F466-7658-0059-43A8-23F991956579}"/>
              </a:ext>
            </a:extLst>
          </p:cNvPr>
          <p:cNvCxnSpPr>
            <a:cxnSpLocks/>
          </p:cNvCxnSpPr>
          <p:nvPr/>
        </p:nvCxnSpPr>
        <p:spPr>
          <a:xfrm>
            <a:off x="7515497" y="5582195"/>
            <a:ext cx="2699657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565F823-5881-4824-7633-4E3FFD85F8DA}"/>
              </a:ext>
            </a:extLst>
          </p:cNvPr>
          <p:cNvCxnSpPr>
            <a:cxnSpLocks/>
          </p:cNvCxnSpPr>
          <p:nvPr/>
        </p:nvCxnSpPr>
        <p:spPr>
          <a:xfrm>
            <a:off x="5155474" y="5782492"/>
            <a:ext cx="461555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F25F5FB-F27B-20E7-AD3C-C45616431DFB}"/>
              </a:ext>
            </a:extLst>
          </p:cNvPr>
          <p:cNvCxnSpPr>
            <a:cxnSpLocks/>
          </p:cNvCxnSpPr>
          <p:nvPr/>
        </p:nvCxnSpPr>
        <p:spPr>
          <a:xfrm>
            <a:off x="7219407" y="3714206"/>
            <a:ext cx="2185850" cy="0"/>
          </a:xfrm>
          <a:prstGeom prst="line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42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CE8F01-AB9F-58E9-973C-230A79EBC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3" y="104504"/>
            <a:ext cx="10749367" cy="1208868"/>
          </a:xfrm>
        </p:spPr>
        <p:txBody>
          <a:bodyPr/>
          <a:lstStyle/>
          <a:p>
            <a:r>
              <a:rPr kumimoji="1" lang="en-US" altLang="zh-TW" b="1" dirty="0"/>
              <a:t>2024 </a:t>
            </a:r>
            <a:r>
              <a:rPr kumimoji="1" lang="zh-TW" altLang="en-US" b="1" dirty="0"/>
              <a:t>資料分析師的就業市場，有人這麼說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64E675-94E0-DFFE-84FB-629FC9AB7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" y="1675856"/>
            <a:ext cx="5580380" cy="225691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8E91ED3-9FBC-B9BD-A9A1-07B242C27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586" y="1675856"/>
            <a:ext cx="5446220" cy="461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568714"/>
      </p:ext>
    </p:extLst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01課程介紹" id="{CCE60D5E-F36C-694B-A09C-93069535DBA1}" vid="{A942D4C0-ED02-7340-B55E-AF7FA01CCB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職訓局上課講義</Template>
  <TotalTime>27400</TotalTime>
  <Words>676</Words>
  <Application>Microsoft Macintosh PowerPoint</Application>
  <PresentationFormat>寬螢幕</PresentationFormat>
  <Paragraphs>79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5" baseType="lpstr">
      <vt:lpstr>Microsoft JhengHei UI</vt:lpstr>
      <vt:lpstr>Microsoft YaHei UI</vt:lpstr>
      <vt:lpstr>PingFang SC</vt:lpstr>
      <vt:lpstr>Arial</vt:lpstr>
      <vt:lpstr>Calibri</vt:lpstr>
      <vt:lpstr>Wingdings</vt:lpstr>
      <vt:lpstr>WelcomeDoc</vt:lpstr>
      <vt:lpstr>關於找工作</vt:lpstr>
      <vt:lpstr>Python is a Hot Skill to Apply IC Industry Job</vt:lpstr>
      <vt:lpstr>Python is a Popular Skill in Multiple Industries</vt:lpstr>
      <vt:lpstr>軟體相關的工作職稱</vt:lpstr>
      <vt:lpstr>Core Competences of Data Science</vt:lpstr>
      <vt:lpstr>Working Roles of Data Science</vt:lpstr>
      <vt:lpstr>我經過的面試</vt:lpstr>
      <vt:lpstr>履歷表的重點</vt:lpstr>
      <vt:lpstr>2024 資料分析師的就業市場，有人這麼說</vt:lpstr>
      <vt:lpstr>The Data Engineer, which I was before</vt:lpstr>
      <vt:lpstr>Ultimate Goals You May Have</vt:lpstr>
      <vt:lpstr>DevOps and SRE</vt:lpstr>
      <vt:lpstr>Backup</vt:lpstr>
      <vt:lpstr>資料相關的工作職稱</vt:lpstr>
      <vt:lpstr>核心能力</vt:lpstr>
      <vt:lpstr>不同背景的養成路徑</vt:lpstr>
      <vt:lpstr>資料團隊</vt:lpstr>
      <vt:lpstr>資料科學的職稱分類演進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科學計算入門</dc:title>
  <dc:creator>Jacky Lin</dc:creator>
  <cp:lastModifiedBy>Jacky Lin</cp:lastModifiedBy>
  <cp:revision>56</cp:revision>
  <dcterms:created xsi:type="dcterms:W3CDTF">2023-10-05T14:19:30Z</dcterms:created>
  <dcterms:modified xsi:type="dcterms:W3CDTF">2024-06-25T09:04:15Z</dcterms:modified>
</cp:coreProperties>
</file>